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60" r:id="rId3"/>
    <p:sldId id="266" r:id="rId4"/>
    <p:sldId id="261" r:id="rId5"/>
    <p:sldId id="263" r:id="rId6"/>
    <p:sldId id="262" r:id="rId7"/>
    <p:sldId id="264" r:id="rId8"/>
    <p:sldId id="265" r:id="rId9"/>
    <p:sldId id="267" r:id="rId10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817FFE9-7384-4B64-9A90-6175D065093C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AC47555-4F8C-45D7-B572-37BF3D09733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0F877E-62BC-4B61-B421-AAB6071E6DAE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6C983-A8CC-485E-A245-DE995D0E87CA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9EA1A-825D-4987-BA92-7087E223516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CF411-72FB-4E3A-B8E6-122819C9FA8D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6DB6-6590-48D5-9B92-59FC27F39D4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95959-B9E3-41B1-9EE8-5D9CA8008F92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C1E57-B94A-4E56-835A-B14B4F9AC5F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E0AD6-92E9-4774-8CD8-566EDF9C700C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06994-DC24-48D1-B3DB-3B78F05952B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B4E3C-F859-4240-AC70-FDCE3FA7A32C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80B9E-6CDF-47AC-85A0-A8D9BC94D0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970E2-A439-4CC8-A3E4-01AB430913CC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94DC-5E24-4DCB-AD99-97D770588A2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3A6BC-295A-4A8D-B827-587A41BC686A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3FB2D-99CF-45C1-ADA7-6A09BD42DEB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F742-86A7-48BD-9A65-67B58A50F32D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C972-BE56-4007-81C7-3E1FF4602D8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1F5ED-089D-4E38-B98C-E5942B298C69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95492-2C39-46E2-AB3C-E85606AECE8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31CB6-5345-4A3A-9343-0EBF345C3925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B7135-C773-4ABB-B2FA-D58DC48307C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9721-F5C6-474A-B4D4-C7EEF3898E1F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66830-5799-4188-BECC-E4A7DBDEF43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391B65-A665-46D2-920C-558A7F9B979F}" type="datetimeFigureOut">
              <a:rPr lang="th-TH"/>
              <a:pPr>
                <a:defRPr/>
              </a:pPr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FC6366-911F-4997-9B3D-2439543FC94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1538" y="4500570"/>
            <a:ext cx="1643074" cy="5715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ลูกค้า</a:t>
            </a:r>
            <a:endParaRPr lang="th-TH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3963988" y="6643688"/>
            <a:ext cx="12509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357563" y="6572250"/>
            <a:ext cx="128587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928813" y="3429000"/>
            <a:ext cx="14287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>
            <a:off x="2643188" y="4643438"/>
            <a:ext cx="14287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3463131" y="4036219"/>
            <a:ext cx="12160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3357563" y="2286000"/>
            <a:ext cx="2143125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“</a:t>
            </a:r>
            <a:r>
              <a:rPr lang="en-US" dirty="0" err="1"/>
              <a:t>Pung</a:t>
            </a:r>
            <a:r>
              <a:rPr lang="en-US" dirty="0"/>
              <a:t> </a:t>
            </a:r>
            <a:r>
              <a:rPr lang="en-US" dirty="0" err="1"/>
              <a:t>Yoi</a:t>
            </a:r>
            <a:r>
              <a:rPr lang="en-US" dirty="0"/>
              <a:t> Restaurant”</a:t>
            </a:r>
            <a:endParaRPr lang="th-TH" dirty="0"/>
          </a:p>
        </p:txBody>
      </p:sp>
      <p:sp>
        <p:nvSpPr>
          <p:cNvPr id="2057" name="TextBox 27"/>
          <p:cNvSpPr txBox="1">
            <a:spLocks noChangeArrowheads="1"/>
          </p:cNvSpPr>
          <p:nvPr/>
        </p:nvSpPr>
        <p:spPr bwMode="auto">
          <a:xfrm>
            <a:off x="214313" y="3429000"/>
            <a:ext cx="1643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รายการอาหาร</a:t>
            </a:r>
          </a:p>
          <a:p>
            <a:r>
              <a:rPr lang="th-TH">
                <a:latin typeface="Calibri" pitchFamily="34" charset="0"/>
                <a:cs typeface="Cordia New" pitchFamily="34" charset="-34"/>
              </a:rPr>
              <a:t>ราคาอาหาร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3929063" y="550068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1358107" y="3999706"/>
            <a:ext cx="11430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0" name="TextBox 36"/>
          <p:cNvSpPr txBox="1">
            <a:spLocks noChangeArrowheads="1"/>
          </p:cNvSpPr>
          <p:nvPr/>
        </p:nvSpPr>
        <p:spPr bwMode="auto">
          <a:xfrm>
            <a:off x="4214813" y="4143375"/>
            <a:ext cx="22145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ยืนยันรายการอาหาร</a:t>
            </a:r>
          </a:p>
          <a:p>
            <a:r>
              <a:rPr lang="th-TH">
                <a:latin typeface="Calibri" pitchFamily="34" charset="0"/>
                <a:cs typeface="Cordia New" pitchFamily="34" charset="-34"/>
              </a:rPr>
              <a:t>ออกใบเสร็จ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2400" smtClean="0"/>
              <a:t>ฝ่ายการเงิน</a:t>
            </a:r>
          </a:p>
          <a:p>
            <a:pPr lvl="1"/>
            <a:r>
              <a:rPr lang="th-TH" sz="2400" smtClean="0"/>
              <a:t>คำนวนรายรับรายจ่าย</a:t>
            </a:r>
          </a:p>
          <a:p>
            <a:pPr lvl="1"/>
            <a:r>
              <a:rPr lang="th-TH" sz="2400" smtClean="0"/>
              <a:t>ออกใบเสร็จ</a:t>
            </a:r>
          </a:p>
          <a:p>
            <a:r>
              <a:rPr lang="th-TH" sz="2400" smtClean="0"/>
              <a:t>ฝ่ายจัดซื้อ</a:t>
            </a:r>
          </a:p>
          <a:p>
            <a:pPr lvl="1"/>
            <a:r>
              <a:rPr lang="th-TH" sz="2000" smtClean="0"/>
              <a:t>จัดซื้อวัตถุดิบในการประกอบอาหาร</a:t>
            </a:r>
          </a:p>
          <a:p>
            <a:r>
              <a:rPr lang="th-TH" sz="2400" smtClean="0"/>
              <a:t>ฝ่ายผลิต</a:t>
            </a:r>
          </a:p>
          <a:p>
            <a:pPr lvl="1"/>
            <a:r>
              <a:rPr lang="th-TH" sz="2000" smtClean="0"/>
              <a:t>ผลิตอาหารให้ทันต่อความต้องการของลูกค้า</a:t>
            </a:r>
          </a:p>
          <a:p>
            <a:r>
              <a:rPr lang="th-TH" sz="2400" smtClean="0"/>
              <a:t>ฝ่ายรับออเดอร์</a:t>
            </a:r>
          </a:p>
          <a:p>
            <a:pPr lvl="1"/>
            <a:r>
              <a:rPr lang="th-TH" sz="2000" smtClean="0"/>
              <a:t>รับรายการอาหารจากลูกค้าเพื่อนำมาผลิตต่อไป</a:t>
            </a:r>
          </a:p>
          <a:p>
            <a:endParaRPr lang="th-TH" smtClean="0"/>
          </a:p>
        </p:txBody>
      </p:sp>
      <p:sp>
        <p:nvSpPr>
          <p:cNvPr id="3075" name="Title 3"/>
          <p:cNvSpPr>
            <a:spLocks noGrp="1"/>
          </p:cNvSpPr>
          <p:nvPr>
            <p:ph type="title"/>
          </p:nvPr>
        </p:nvSpPr>
        <p:spPr/>
        <p:txBody>
          <a:bodyPr>
            <a:spAutoFit/>
          </a:bodyPr>
          <a:lstStyle/>
          <a:p>
            <a:r>
              <a:rPr lang="th-TH" smtClean="0"/>
              <a:t>ภัตตาคาร พุงย้อย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2938" y="5143500"/>
            <a:ext cx="1785937" cy="928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ลูกค้า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715125" y="1143000"/>
            <a:ext cx="1643063" cy="928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พนักงาน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500813" y="5286375"/>
            <a:ext cx="171450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เจ้าของร้าน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85813" y="1214438"/>
            <a:ext cx="171450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ฝ่ายบัญชี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428875" y="1571625"/>
            <a:ext cx="164306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3429794" y="2213769"/>
            <a:ext cx="12858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0800000">
            <a:off x="1071563" y="3429000"/>
            <a:ext cx="228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 flipH="1" flipV="1">
            <a:off x="393700" y="2749551"/>
            <a:ext cx="13557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5000625" y="1571625"/>
            <a:ext cx="17145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4357687" y="2214563"/>
            <a:ext cx="12858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>
            <a:off x="5500688" y="3500438"/>
            <a:ext cx="250031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 flipH="1" flipV="1">
            <a:off x="7287419" y="2785269"/>
            <a:ext cx="14287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391319" y="4464844"/>
            <a:ext cx="13589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71563" y="3786188"/>
            <a:ext cx="23574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7287419" y="4572794"/>
            <a:ext cx="14287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>
            <a:off x="5429250" y="3857625"/>
            <a:ext cx="25717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4180681" y="4964907"/>
            <a:ext cx="164147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3251200" y="4964113"/>
            <a:ext cx="16430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428875" y="5786438"/>
            <a:ext cx="1643063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>
            <a:off x="5000625" y="5786438"/>
            <a:ext cx="15001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643188" y="5000625"/>
            <a:ext cx="12858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-รายการอาหาร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-ราคาอาหาร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43000" y="4000500"/>
            <a:ext cx="15001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-ยืนยันรายการอาหาร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-ออกใบเสร็จ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85875" y="2643188"/>
            <a:ext cx="139700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-คำนวนราคาอาหาร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-ออกใบเสร็จ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14625" y="1714500"/>
            <a:ext cx="12144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-รายการอาหาร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-ราคาอาหาร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จำนวนที่สั่ง</a:t>
            </a:r>
          </a:p>
        </p:txBody>
      </p:sp>
      <p:sp>
        <p:nvSpPr>
          <p:cNvPr id="4122" name="TextBox 183"/>
          <p:cNvSpPr txBox="1">
            <a:spLocks noChangeArrowheads="1"/>
          </p:cNvSpPr>
          <p:nvPr/>
        </p:nvSpPr>
        <p:spPr bwMode="auto">
          <a:xfrm>
            <a:off x="5143500" y="1714500"/>
            <a:ext cx="1489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800">
                <a:latin typeface="Calibri" pitchFamily="34" charset="0"/>
                <a:cs typeface="Cordia New" pitchFamily="34" charset="-34"/>
              </a:rPr>
              <a:t>-รหัส</a:t>
            </a:r>
            <a:r>
              <a:rPr lang="en-US" sz="1800">
                <a:latin typeface="Calibri" pitchFamily="34" charset="0"/>
                <a:cs typeface="Cordia New" pitchFamily="34" charset="-34"/>
              </a:rPr>
              <a:t>/</a:t>
            </a:r>
            <a:r>
              <a:rPr lang="th-TH" sz="1800">
                <a:latin typeface="Calibri" pitchFamily="34" charset="0"/>
                <a:cs typeface="Cordia New" pitchFamily="34" charset="-34"/>
              </a:rPr>
              <a:t>รายการอาหาร</a:t>
            </a:r>
          </a:p>
          <a:p>
            <a:r>
              <a:rPr lang="th-TH" sz="1800">
                <a:latin typeface="Calibri" pitchFamily="34" charset="0"/>
                <a:cs typeface="Cordia New" pitchFamily="34" charset="-34"/>
              </a:rPr>
              <a:t>-จำนวนที่สั่ง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000750" y="4000500"/>
            <a:ext cx="18796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-รายรับ</a:t>
            </a:r>
            <a:r>
              <a:rPr lang="en-US" sz="1800" dirty="0">
                <a:latin typeface="+mn-lt"/>
                <a:cs typeface="+mj-cs"/>
              </a:rPr>
              <a:t>-</a:t>
            </a:r>
            <a:r>
              <a:rPr lang="th-TH" sz="1800" dirty="0">
                <a:latin typeface="+mn-lt"/>
                <a:cs typeface="+mj-cs"/>
              </a:rPr>
              <a:t>รายจ่ายในแต่ละวัน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72063" y="4500563"/>
            <a:ext cx="1785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-รายการอาหารที่ลูกค้าสั่งใน(เพิ่มเช็คยิดรายการที่ถูกสั่งเยอะที่สุด)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-ยอดรายรับในแต่ละวัน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86438" y="2786063"/>
            <a:ext cx="21431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-รายการอาหารที่สามารถผลิตได้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latin typeface="+mn-lt"/>
                <a:cs typeface="+mj-cs"/>
              </a:rPr>
              <a:t>-ออกใบเสร็จให้ลูกค้า    </a:t>
            </a:r>
            <a:r>
              <a:rPr lang="th-TH" sz="1800" dirty="0">
                <a:latin typeface="+mn-lt"/>
                <a:cs typeface="+mn-cs"/>
              </a:rPr>
              <a:t>                                   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428992" y="2786058"/>
            <a:ext cx="2000264" cy="164307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</a:t>
            </a:r>
            <a:r>
              <a:rPr lang="en-US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Pung</a:t>
            </a:r>
            <a: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Yoi</a:t>
            </a:r>
            <a: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Restaurant</a:t>
            </a:r>
            <a:endParaRPr lang="th-TH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3429000" y="3143250"/>
            <a:ext cx="1928813" cy="1588"/>
          </a:xfrm>
          <a:prstGeom prst="line">
            <a:avLst/>
          </a:prstGeom>
          <a:ln w="41275"/>
          <a:effectLst>
            <a:outerShdw blurRad="50800" dist="50800" dir="5400000" algn="ctr" rotWithShape="0">
              <a:schemeClr val="tx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3714750" y="642938"/>
            <a:ext cx="1643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cs typeface="Cordia New" pitchFamily="34" charset="-34"/>
              </a:rPr>
              <a:t>Process 1</a:t>
            </a:r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143375" y="2214563"/>
            <a:ext cx="17145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ผ่ายรับออเดอร์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>
            <a:off x="1785938" y="2214563"/>
            <a:ext cx="85725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ลูกค้า</a:t>
            </a:r>
            <a:endParaRPr lang="th-TH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643188" y="2357438"/>
            <a:ext cx="15001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2928938" y="1928813"/>
            <a:ext cx="1071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ออเดอร์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00500" y="4857750"/>
            <a:ext cx="207168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รหัสอาหาร</a:t>
            </a:r>
            <a:endParaRPr lang="th-TH" dirty="0"/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4142582" y="5142706"/>
            <a:ext cx="571500" cy="1587"/>
          </a:xfrm>
          <a:prstGeom prst="line">
            <a:avLst/>
          </a:prstGeom>
          <a:ln w="317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 flipH="1" flipV="1">
            <a:off x="3822700" y="3821113"/>
            <a:ext cx="20716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5400000">
            <a:off x="4214812" y="3786188"/>
            <a:ext cx="214471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>
            <a:off x="2643188" y="2643188"/>
            <a:ext cx="15001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2" name="TextBox 58"/>
          <p:cNvSpPr txBox="1">
            <a:spLocks noChangeArrowheads="1"/>
          </p:cNvSpPr>
          <p:nvPr/>
        </p:nvSpPr>
        <p:spPr bwMode="auto">
          <a:xfrm>
            <a:off x="2714625" y="2643188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ยืนยัน/ปฏิเสธ</a:t>
            </a:r>
          </a:p>
        </p:txBody>
      </p:sp>
      <p:sp>
        <p:nvSpPr>
          <p:cNvPr id="5133" name="TextBox 30"/>
          <p:cNvSpPr txBox="1">
            <a:spLocks noChangeArrowheads="1"/>
          </p:cNvSpPr>
          <p:nvPr/>
        </p:nvSpPr>
        <p:spPr bwMode="auto">
          <a:xfrm>
            <a:off x="5500688" y="364331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ตรวจสอบรา</a:t>
            </a:r>
            <a:r>
              <a:rPr lang="th-TH" i="1">
                <a:latin typeface="Calibri" pitchFamily="34" charset="0"/>
                <a:cs typeface="Cordia New" pitchFamily="34" charset="-34"/>
              </a:rPr>
              <a:t>ยกา</a:t>
            </a:r>
            <a:r>
              <a:rPr lang="th-TH">
                <a:latin typeface="Calibri" pitchFamily="34" charset="0"/>
                <a:cs typeface="Cordia New" pitchFamily="34" charset="-34"/>
              </a:rPr>
              <a:t>รอาหาร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429250" y="2381250"/>
            <a:ext cx="17145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ฝ่ายการเงิน</a:t>
            </a:r>
            <a:endParaRPr lang="th-TH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571875" y="2643188"/>
            <a:ext cx="18573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4071938" y="2214563"/>
            <a:ext cx="1357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ออเดอร์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43500" y="4714875"/>
            <a:ext cx="207168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การเงิน</a:t>
            </a:r>
            <a:endParaRPr lang="th-TH" dirty="0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5287169" y="4999831"/>
            <a:ext cx="571500" cy="1588"/>
          </a:xfrm>
          <a:prstGeom prst="line">
            <a:avLst/>
          </a:prstGeom>
          <a:ln w="317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5120481" y="3833019"/>
            <a:ext cx="17621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H="1">
            <a:off x="5512594" y="3798094"/>
            <a:ext cx="18335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1857375" y="2309813"/>
            <a:ext cx="1785938" cy="64293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ฝ่ายรับออเดอร์</a:t>
            </a:r>
            <a:endParaRPr lang="th-TH" dirty="0"/>
          </a:p>
        </p:txBody>
      </p:sp>
      <p:sp>
        <p:nvSpPr>
          <p:cNvPr id="6154" name="TextBox 26"/>
          <p:cNvSpPr txBox="1">
            <a:spLocks noChangeArrowheads="1"/>
          </p:cNvSpPr>
          <p:nvPr/>
        </p:nvSpPr>
        <p:spPr bwMode="auto">
          <a:xfrm>
            <a:off x="6429375" y="3571875"/>
            <a:ext cx="2500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ลงข้อมูลทางการเงิน</a:t>
            </a:r>
          </a:p>
        </p:txBody>
      </p:sp>
      <p:sp>
        <p:nvSpPr>
          <p:cNvPr id="6155" name="TextBox 27"/>
          <p:cNvSpPr txBox="1">
            <a:spLocks noChangeArrowheads="1"/>
          </p:cNvSpPr>
          <p:nvPr/>
        </p:nvSpPr>
        <p:spPr bwMode="auto">
          <a:xfrm>
            <a:off x="4643438" y="3571875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ออกใบเสร็จ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43063" y="2357438"/>
            <a:ext cx="17145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ฝ่ายจัดซื้อ</a:t>
            </a:r>
            <a:endParaRPr lang="th-TH" dirty="0"/>
          </a:p>
        </p:txBody>
      </p:sp>
      <p:sp>
        <p:nvSpPr>
          <p:cNvPr id="3" name="Rectangle 2"/>
          <p:cNvSpPr/>
          <p:nvPr/>
        </p:nvSpPr>
        <p:spPr>
          <a:xfrm>
            <a:off x="6000750" y="2286000"/>
            <a:ext cx="857250" cy="5715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พ่อค้า</a:t>
            </a:r>
            <a:endParaRPr lang="th-TH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357563" y="2428875"/>
            <a:ext cx="26431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500188" y="5143500"/>
            <a:ext cx="207168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stock</a:t>
            </a:r>
            <a:r>
              <a:rPr lang="th-TH" dirty="0"/>
              <a:t>วัตถุดิบ</a:t>
            </a:r>
            <a:endParaRPr lang="th-TH" dirty="0"/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1643857" y="5428456"/>
            <a:ext cx="571500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5" name="TextBox 6"/>
          <p:cNvSpPr txBox="1">
            <a:spLocks noChangeArrowheads="1"/>
          </p:cNvSpPr>
          <p:nvPr/>
        </p:nvSpPr>
        <p:spPr bwMode="auto">
          <a:xfrm>
            <a:off x="3929063" y="1857375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ออเดอร์สั่งซื้อ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1250157" y="4036219"/>
            <a:ext cx="22145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1641475" y="4000500"/>
            <a:ext cx="2287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3357563" y="2714625"/>
            <a:ext cx="2714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9" name="TextBox 11"/>
          <p:cNvSpPr txBox="1">
            <a:spLocks noChangeArrowheads="1"/>
          </p:cNvSpPr>
          <p:nvPr/>
        </p:nvSpPr>
        <p:spPr bwMode="auto">
          <a:xfrm>
            <a:off x="3857625" y="2786063"/>
            <a:ext cx="19288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ยืนยัน/ปฏิเสธ</a:t>
            </a:r>
          </a:p>
          <a:p>
            <a:r>
              <a:rPr lang="th-TH">
                <a:latin typeface="Calibri" pitchFamily="34" charset="0"/>
                <a:cs typeface="Cordia New" pitchFamily="34" charset="-34"/>
              </a:rPr>
              <a:t>ราคา</a:t>
            </a:r>
          </a:p>
        </p:txBody>
      </p:sp>
      <p:sp>
        <p:nvSpPr>
          <p:cNvPr id="7180" name="TextBox 15"/>
          <p:cNvSpPr txBox="1">
            <a:spLocks noChangeArrowheads="1"/>
          </p:cNvSpPr>
          <p:nvPr/>
        </p:nvSpPr>
        <p:spPr bwMode="auto">
          <a:xfrm>
            <a:off x="428625" y="4000500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ตรวจสอบวัตถุดิบ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28750" y="2714625"/>
            <a:ext cx="17145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ผ่ายรับออเดอร์</a:t>
            </a:r>
            <a:endParaRPr lang="th-TH" dirty="0"/>
          </a:p>
        </p:txBody>
      </p:sp>
      <p:sp>
        <p:nvSpPr>
          <p:cNvPr id="3" name="Rounded Rectangle 2"/>
          <p:cNvSpPr/>
          <p:nvPr/>
        </p:nvSpPr>
        <p:spPr>
          <a:xfrm>
            <a:off x="5643563" y="2714625"/>
            <a:ext cx="1357312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ฝ่า</a:t>
            </a:r>
            <a:r>
              <a:rPr lang="th-TH" i="1" dirty="0"/>
              <a:t>ย</a:t>
            </a:r>
            <a:r>
              <a:rPr lang="th-TH" dirty="0"/>
              <a:t>ผลิต</a:t>
            </a:r>
            <a:endParaRPr lang="th-TH" dirty="0"/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3857625" y="2428875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ออเดอร์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143250" y="2857500"/>
            <a:ext cx="250031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286375" y="357188"/>
            <a:ext cx="207168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รหัสอาหาร</a:t>
            </a:r>
            <a:endParaRPr lang="th-TH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5499894" y="642144"/>
            <a:ext cx="5715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357813" y="5357813"/>
            <a:ext cx="207168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stock</a:t>
            </a:r>
            <a:r>
              <a:rPr lang="th-TH" dirty="0"/>
              <a:t>วัตถุดิบ</a:t>
            </a:r>
            <a:endParaRPr lang="th-TH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5501482" y="5642769"/>
            <a:ext cx="571500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2" name="TextBox 9"/>
          <p:cNvSpPr txBox="1">
            <a:spLocks noChangeArrowheads="1"/>
          </p:cNvSpPr>
          <p:nvPr/>
        </p:nvSpPr>
        <p:spPr bwMode="auto">
          <a:xfrm>
            <a:off x="3643313" y="3143250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ยืนยัน/ปฏิเสธ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rot="10800000">
            <a:off x="3143250" y="3141663"/>
            <a:ext cx="250031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5036344" y="4321969"/>
            <a:ext cx="20716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5464969" y="4321969"/>
            <a:ext cx="20716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5179219" y="1821657"/>
            <a:ext cx="17859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5649119" y="1780382"/>
            <a:ext cx="17049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8" name="TextBox 19"/>
          <p:cNvSpPr txBox="1">
            <a:spLocks noChangeArrowheads="1"/>
          </p:cNvSpPr>
          <p:nvPr/>
        </p:nvSpPr>
        <p:spPr bwMode="auto">
          <a:xfrm>
            <a:off x="6572250" y="3643313"/>
            <a:ext cx="1785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ตรวจดูวัตถุดิบ</a:t>
            </a:r>
          </a:p>
        </p:txBody>
      </p:sp>
      <p:sp>
        <p:nvSpPr>
          <p:cNvPr id="8209" name="TextBox 20"/>
          <p:cNvSpPr txBox="1">
            <a:spLocks noChangeArrowheads="1"/>
          </p:cNvSpPr>
          <p:nvPr/>
        </p:nvSpPr>
        <p:spPr bwMode="auto">
          <a:xfrm>
            <a:off x="6572250" y="4071938"/>
            <a:ext cx="2428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หักข้อมูลการใช้วัตถุดิบ</a:t>
            </a:r>
          </a:p>
        </p:txBody>
      </p:sp>
      <p:sp>
        <p:nvSpPr>
          <p:cNvPr id="8210" name="TextBox 21"/>
          <p:cNvSpPr txBox="1">
            <a:spLocks noChangeArrowheads="1"/>
          </p:cNvSpPr>
          <p:nvPr/>
        </p:nvSpPr>
        <p:spPr bwMode="auto">
          <a:xfrm>
            <a:off x="6572250" y="4572000"/>
            <a:ext cx="2214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เพิ่มรายการวัตถุดิบ</a:t>
            </a:r>
          </a:p>
        </p:txBody>
      </p:sp>
      <p:sp>
        <p:nvSpPr>
          <p:cNvPr id="8211" name="TextBox 22"/>
          <p:cNvSpPr txBox="1">
            <a:spLocks noChangeArrowheads="1"/>
          </p:cNvSpPr>
          <p:nvPr/>
        </p:nvSpPr>
        <p:spPr bwMode="auto">
          <a:xfrm>
            <a:off x="4714875" y="1357313"/>
            <a:ext cx="2214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เพิ่มเมนูใหม่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643188" y="2357438"/>
            <a:ext cx="17145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ฝ่ายการเงิน</a:t>
            </a:r>
            <a:endParaRPr lang="th-TH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357688" y="2500313"/>
            <a:ext cx="20002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4786313" y="2071688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ใบเสร็จ</a:t>
            </a:r>
          </a:p>
        </p:txBody>
      </p:sp>
      <p:sp>
        <p:nvSpPr>
          <p:cNvPr id="5" name="Rectangle 4"/>
          <p:cNvSpPr/>
          <p:nvPr/>
        </p:nvSpPr>
        <p:spPr>
          <a:xfrm>
            <a:off x="2357438" y="4929188"/>
            <a:ext cx="207168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การเงิน</a:t>
            </a:r>
            <a:endParaRPr lang="th-TH" dirty="0"/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2499519" y="5214144"/>
            <a:ext cx="571500" cy="1588"/>
          </a:xfrm>
          <a:prstGeom prst="line">
            <a:avLst/>
          </a:prstGeom>
          <a:ln w="317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2214563" y="3929063"/>
            <a:ext cx="20002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2607469" y="3893344"/>
            <a:ext cx="20716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>
            <a:off x="4357688" y="2714625"/>
            <a:ext cx="20002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6" name="TextBox 9"/>
          <p:cNvSpPr txBox="1">
            <a:spLocks noChangeArrowheads="1"/>
          </p:cNvSpPr>
          <p:nvPr/>
        </p:nvSpPr>
        <p:spPr bwMode="auto">
          <a:xfrm>
            <a:off x="4643438" y="2786063"/>
            <a:ext cx="13573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ยืนยัน/แก้ไข</a:t>
            </a:r>
          </a:p>
          <a:p>
            <a:r>
              <a:rPr lang="th-TH">
                <a:latin typeface="Calibri" pitchFamily="34" charset="0"/>
                <a:cs typeface="Cordia New" pitchFamily="34" charset="-34"/>
              </a:rPr>
              <a:t>ชำระเงิน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57938" y="2143125"/>
            <a:ext cx="914400" cy="9144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ลูกค้า</a:t>
            </a:r>
            <a:endParaRPr lang="th-TH" dirty="0"/>
          </a:p>
        </p:txBody>
      </p:sp>
      <p:sp>
        <p:nvSpPr>
          <p:cNvPr id="9228" name="TextBox 13"/>
          <p:cNvSpPr txBox="1">
            <a:spLocks noChangeArrowheads="1"/>
          </p:cNvSpPr>
          <p:nvPr/>
        </p:nvSpPr>
        <p:spPr bwMode="auto">
          <a:xfrm>
            <a:off x="3857625" y="4071938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ลงบันทึกทางการเงิน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500313" y="71438"/>
            <a:ext cx="207168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รหัสอาหาร</a:t>
            </a:r>
            <a:endParaRPr lang="th-TH" dirty="0"/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2713832" y="356394"/>
            <a:ext cx="571500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 flipH="1" flipV="1">
            <a:off x="2393156" y="1535907"/>
            <a:ext cx="17859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2861469" y="1494632"/>
            <a:ext cx="17049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33" name="TextBox 18"/>
          <p:cNvSpPr txBox="1">
            <a:spLocks noChangeArrowheads="1"/>
          </p:cNvSpPr>
          <p:nvPr/>
        </p:nvSpPr>
        <p:spPr bwMode="auto">
          <a:xfrm>
            <a:off x="1071563" y="1071563"/>
            <a:ext cx="20716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เทียบราคาอาหารกับออเดอร์</a:t>
            </a:r>
          </a:p>
        </p:txBody>
      </p:sp>
      <p:sp>
        <p:nvSpPr>
          <p:cNvPr id="9234" name="TextBox 19"/>
          <p:cNvSpPr txBox="1">
            <a:spLocks noChangeArrowheads="1"/>
          </p:cNvSpPr>
          <p:nvPr/>
        </p:nvSpPr>
        <p:spPr bwMode="auto">
          <a:xfrm>
            <a:off x="1428750" y="4071938"/>
            <a:ext cx="2143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>
                <a:latin typeface="Calibri" pitchFamily="34" charset="0"/>
                <a:cs typeface="Cordia New" pitchFamily="34" charset="-34"/>
              </a:rPr>
              <a:t>คำนวนราคา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03648" y="3553856"/>
            <a:ext cx="1220713" cy="422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ผ่ายรับออเดอร์</a:t>
            </a:r>
            <a:endParaRPr lang="th-TH" sz="1800" dirty="0"/>
          </a:p>
        </p:txBody>
      </p:sp>
      <p:sp>
        <p:nvSpPr>
          <p:cNvPr id="3" name="Rectangle 2"/>
          <p:cNvSpPr/>
          <p:nvPr/>
        </p:nvSpPr>
        <p:spPr>
          <a:xfrm>
            <a:off x="323528" y="3553856"/>
            <a:ext cx="564243" cy="3761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ลูกค้า</a:t>
            </a:r>
            <a:endParaRPr lang="th-TH" sz="1800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899592" y="3625864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827584" y="3356992"/>
            <a:ext cx="705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ออเดอร์</a:t>
            </a:r>
          </a:p>
        </p:txBody>
      </p:sp>
      <p:sp>
        <p:nvSpPr>
          <p:cNvPr id="6" name="Rectangle 5"/>
          <p:cNvSpPr/>
          <p:nvPr/>
        </p:nvSpPr>
        <p:spPr>
          <a:xfrm>
            <a:off x="1403648" y="4561968"/>
            <a:ext cx="1363588" cy="3761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รหัสอาหาร</a:t>
            </a:r>
            <a:endParaRPr lang="th-TH" sz="1800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1499319" y="4749765"/>
            <a:ext cx="375651" cy="56"/>
          </a:xfrm>
          <a:prstGeom prst="line">
            <a:avLst/>
          </a:prstGeom>
          <a:ln w="317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1976288" y="4270514"/>
            <a:ext cx="576065" cy="68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1691707" y="4273909"/>
            <a:ext cx="576066" cy="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899592" y="3841888"/>
            <a:ext cx="504056" cy="78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58"/>
          <p:cNvSpPr txBox="1">
            <a:spLocks noChangeArrowheads="1"/>
          </p:cNvSpPr>
          <p:nvPr/>
        </p:nvSpPr>
        <p:spPr bwMode="auto">
          <a:xfrm>
            <a:off x="611560" y="3933056"/>
            <a:ext cx="1034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ยืนยัน/ปฏิเสธ</a:t>
            </a:r>
          </a:p>
        </p:txBody>
      </p:sp>
      <p:sp>
        <p:nvSpPr>
          <p:cNvPr id="12" name="TextBox 30"/>
          <p:cNvSpPr txBox="1">
            <a:spLocks noChangeArrowheads="1"/>
          </p:cNvSpPr>
          <p:nvPr/>
        </p:nvSpPr>
        <p:spPr bwMode="auto">
          <a:xfrm>
            <a:off x="2195736" y="3985904"/>
            <a:ext cx="10801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 smtClean="0">
                <a:latin typeface="Calibri" pitchFamily="34" charset="0"/>
                <a:cs typeface="Cordia New" pitchFamily="34" charset="-34"/>
              </a:rPr>
              <a:t>ตรวจสอบ</a:t>
            </a:r>
          </a:p>
          <a:p>
            <a:r>
              <a:rPr lang="th-TH" sz="1800" dirty="0" smtClean="0">
                <a:latin typeface="Calibri" pitchFamily="34" charset="0"/>
                <a:cs typeface="Cordia New" pitchFamily="34" charset="-34"/>
              </a:rPr>
              <a:t>รา</a:t>
            </a:r>
            <a:r>
              <a:rPr lang="th-TH" sz="1800" i="1" dirty="0" smtClean="0">
                <a:latin typeface="Calibri" pitchFamily="34" charset="0"/>
                <a:cs typeface="Cordia New" pitchFamily="34" charset="-34"/>
              </a:rPr>
              <a:t>ยกา</a:t>
            </a:r>
            <a:r>
              <a:rPr lang="th-TH" sz="1800" dirty="0" smtClean="0">
                <a:latin typeface="Calibri" pitchFamily="34" charset="0"/>
                <a:cs typeface="Cordia New" pitchFamily="34" charset="-34"/>
              </a:rPr>
              <a:t>ร</a:t>
            </a:r>
            <a:r>
              <a:rPr lang="th-TH" sz="1800" dirty="0">
                <a:latin typeface="Calibri" pitchFamily="34" charset="0"/>
                <a:cs typeface="Cordia New" pitchFamily="34" charset="-34"/>
              </a:rPr>
              <a:t>อาหาร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995936" y="3553856"/>
            <a:ext cx="936104" cy="394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ฝ่า</a:t>
            </a:r>
            <a:r>
              <a:rPr lang="th-TH" sz="1800" i="1" dirty="0"/>
              <a:t>ย</a:t>
            </a:r>
            <a:r>
              <a:rPr lang="th-TH" sz="1800" dirty="0"/>
              <a:t>ผลิต</a:t>
            </a:r>
            <a:endParaRPr lang="th-TH" sz="1800" dirty="0"/>
          </a:p>
        </p:txBody>
      </p:sp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2987824" y="3356992"/>
            <a:ext cx="1071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ออเดอร์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627784" y="3625864"/>
            <a:ext cx="1368152" cy="19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3851920" y="2384347"/>
            <a:ext cx="1368152" cy="377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รหัสอาหาร</a:t>
            </a:r>
            <a:endParaRPr lang="th-TH" sz="1800" dirty="0"/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3959931" y="2564367"/>
            <a:ext cx="36004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3851920" y="4705985"/>
            <a:ext cx="1374427" cy="379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stock</a:t>
            </a:r>
            <a:r>
              <a:rPr lang="th-TH" sz="1800" dirty="0"/>
              <a:t>วัตถุดิบ</a:t>
            </a:r>
            <a:endParaRPr lang="th-TH" sz="1800" dirty="0"/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3956360" y="4895317"/>
            <a:ext cx="379199" cy="5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2987824" y="3769880"/>
            <a:ext cx="10801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ยืนยัน/ปฏิเสธ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 rot="10800000">
            <a:off x="2627794" y="3841888"/>
            <a:ext cx="1368143" cy="19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3959932" y="4309940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4283968" y="4345944"/>
            <a:ext cx="7200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3957873" y="3159871"/>
            <a:ext cx="7977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>
            <a:off x="4250383" y="3155393"/>
            <a:ext cx="78883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9"/>
          <p:cNvSpPr txBox="1">
            <a:spLocks noChangeArrowheads="1"/>
          </p:cNvSpPr>
          <p:nvPr/>
        </p:nvSpPr>
        <p:spPr bwMode="auto">
          <a:xfrm>
            <a:off x="4572000" y="3985904"/>
            <a:ext cx="10801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>
                <a:latin typeface="Calibri" pitchFamily="34" charset="0"/>
                <a:cs typeface="Cordia New" pitchFamily="34" charset="-34"/>
              </a:rPr>
              <a:t>ตรวจดูวัตถุดิบ</a:t>
            </a:r>
          </a:p>
        </p:txBody>
      </p:sp>
      <p:sp>
        <p:nvSpPr>
          <p:cNvPr id="49" name="TextBox 21"/>
          <p:cNvSpPr txBox="1">
            <a:spLocks noChangeArrowheads="1"/>
          </p:cNvSpPr>
          <p:nvPr/>
        </p:nvSpPr>
        <p:spPr bwMode="auto">
          <a:xfrm>
            <a:off x="4572000" y="4273936"/>
            <a:ext cx="13841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เพิ่มรายการวัตถุดิบ</a:t>
            </a:r>
          </a:p>
        </p:txBody>
      </p:sp>
      <p:sp>
        <p:nvSpPr>
          <p:cNvPr id="50" name="TextBox 22"/>
          <p:cNvSpPr txBox="1">
            <a:spLocks noChangeArrowheads="1"/>
          </p:cNvSpPr>
          <p:nvPr/>
        </p:nvSpPr>
        <p:spPr bwMode="auto">
          <a:xfrm>
            <a:off x="3419872" y="2905784"/>
            <a:ext cx="1008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เพิ่มเมนูใหม่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1547664" y="1916832"/>
            <a:ext cx="1076448" cy="358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ฝ่ายการเงิน</a:t>
            </a:r>
            <a:endParaRPr lang="th-TH" sz="1800" dirty="0"/>
          </a:p>
        </p:txBody>
      </p:sp>
      <p:cxnSp>
        <p:nvCxnSpPr>
          <p:cNvPr id="67" name="Straight Arrow Connector 66"/>
          <p:cNvCxnSpPr/>
          <p:nvPr/>
        </p:nvCxnSpPr>
        <p:spPr>
          <a:xfrm rot="5400000" flipH="1" flipV="1">
            <a:off x="1476450" y="2924150"/>
            <a:ext cx="129614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"/>
          <p:cNvSpPr txBox="1">
            <a:spLocks noChangeArrowheads="1"/>
          </p:cNvSpPr>
          <p:nvPr/>
        </p:nvSpPr>
        <p:spPr bwMode="auto">
          <a:xfrm>
            <a:off x="2051720" y="2555612"/>
            <a:ext cx="8521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ออเดอร์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403648" y="764704"/>
            <a:ext cx="1300708" cy="358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การเงิน</a:t>
            </a:r>
            <a:endParaRPr lang="th-TH" sz="1800" dirty="0"/>
          </a:p>
        </p:txBody>
      </p:sp>
      <p:cxnSp>
        <p:nvCxnSpPr>
          <p:cNvPr id="70" name="Straight Connector 69"/>
          <p:cNvCxnSpPr/>
          <p:nvPr/>
        </p:nvCxnSpPr>
        <p:spPr>
          <a:xfrm rot="5400000">
            <a:off x="1512572" y="943812"/>
            <a:ext cx="358807" cy="591"/>
          </a:xfrm>
          <a:prstGeom prst="line">
            <a:avLst/>
          </a:prstGeom>
          <a:ln w="317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rot="5400000" flipH="1" flipV="1">
            <a:off x="1868945" y="1523543"/>
            <a:ext cx="797600" cy="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>
            <a:off x="1440446" y="1519994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26"/>
          <p:cNvSpPr txBox="1">
            <a:spLocks noChangeArrowheads="1"/>
          </p:cNvSpPr>
          <p:nvPr/>
        </p:nvSpPr>
        <p:spPr bwMode="auto">
          <a:xfrm>
            <a:off x="2195736" y="1340768"/>
            <a:ext cx="1440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ลงข้อมูลทางการเงิน</a:t>
            </a:r>
          </a:p>
        </p:txBody>
      </p:sp>
      <p:sp>
        <p:nvSpPr>
          <p:cNvPr id="75" name="TextBox 27"/>
          <p:cNvSpPr txBox="1">
            <a:spLocks noChangeArrowheads="1"/>
          </p:cNvSpPr>
          <p:nvPr/>
        </p:nvSpPr>
        <p:spPr bwMode="auto">
          <a:xfrm>
            <a:off x="971600" y="1340768"/>
            <a:ext cx="9867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ออกใบเสร็จ</a:t>
            </a:r>
          </a:p>
        </p:txBody>
      </p:sp>
      <p:sp>
        <p:nvSpPr>
          <p:cNvPr id="89" name="TextBox 3"/>
          <p:cNvSpPr txBox="1">
            <a:spLocks noChangeArrowheads="1"/>
          </p:cNvSpPr>
          <p:nvPr/>
        </p:nvSpPr>
        <p:spPr bwMode="auto">
          <a:xfrm>
            <a:off x="539552" y="2276872"/>
            <a:ext cx="7200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ใบเสร็จ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 rot="16200000" flipH="1">
            <a:off x="-134734" y="2807141"/>
            <a:ext cx="149258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611560" y="2060848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ounded Rectangle 116"/>
          <p:cNvSpPr/>
          <p:nvPr/>
        </p:nvSpPr>
        <p:spPr>
          <a:xfrm>
            <a:off x="7308304" y="4725144"/>
            <a:ext cx="108012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ฝ่ายจัดซื้อ</a:t>
            </a:r>
            <a:endParaRPr lang="th-TH" sz="1800" dirty="0"/>
          </a:p>
        </p:txBody>
      </p:sp>
      <p:sp>
        <p:nvSpPr>
          <p:cNvPr id="118" name="Rectangle 117"/>
          <p:cNvSpPr/>
          <p:nvPr/>
        </p:nvSpPr>
        <p:spPr>
          <a:xfrm>
            <a:off x="7524328" y="2540901"/>
            <a:ext cx="576064" cy="38404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/>
              <a:t>พ่อค้า</a:t>
            </a:r>
            <a:endParaRPr lang="th-TH" sz="1800" dirty="0"/>
          </a:p>
        </p:txBody>
      </p:sp>
      <p:cxnSp>
        <p:nvCxnSpPr>
          <p:cNvPr id="119" name="Straight Arrow Connector 118"/>
          <p:cNvCxnSpPr/>
          <p:nvPr/>
        </p:nvCxnSpPr>
        <p:spPr>
          <a:xfrm rot="5400000">
            <a:off x="7057070" y="3825044"/>
            <a:ext cx="1800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6"/>
          <p:cNvSpPr txBox="1">
            <a:spLocks noChangeArrowheads="1"/>
          </p:cNvSpPr>
          <p:nvPr/>
        </p:nvSpPr>
        <p:spPr bwMode="auto">
          <a:xfrm>
            <a:off x="6732240" y="3429000"/>
            <a:ext cx="15716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ออเดอร์สั่งซื้อ</a:t>
            </a:r>
          </a:p>
        </p:txBody>
      </p:sp>
      <p:cxnSp>
        <p:nvCxnSpPr>
          <p:cNvPr id="123" name="Straight Arrow Connector 122"/>
          <p:cNvCxnSpPr/>
          <p:nvPr/>
        </p:nvCxnSpPr>
        <p:spPr>
          <a:xfrm>
            <a:off x="5220072" y="4797152"/>
            <a:ext cx="20882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 rot="10800000">
            <a:off x="5220072" y="5013176"/>
            <a:ext cx="20882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 rot="16200000" flipV="1">
            <a:off x="6767449" y="3825837"/>
            <a:ext cx="180178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1"/>
          <p:cNvSpPr txBox="1">
            <a:spLocks noChangeArrowheads="1"/>
          </p:cNvSpPr>
          <p:nvPr/>
        </p:nvSpPr>
        <p:spPr bwMode="auto">
          <a:xfrm>
            <a:off x="7847856" y="3356992"/>
            <a:ext cx="11521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ยืนยัน/ปฏิเสธ</a:t>
            </a:r>
          </a:p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ราคา</a:t>
            </a:r>
          </a:p>
        </p:txBody>
      </p:sp>
      <p:sp>
        <p:nvSpPr>
          <p:cNvPr id="127" name="TextBox 15"/>
          <p:cNvSpPr txBox="1">
            <a:spLocks noChangeArrowheads="1"/>
          </p:cNvSpPr>
          <p:nvPr/>
        </p:nvSpPr>
        <p:spPr bwMode="auto">
          <a:xfrm>
            <a:off x="6012160" y="5013176"/>
            <a:ext cx="12961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dirty="0">
                <a:latin typeface="Calibri" pitchFamily="34" charset="0"/>
                <a:cs typeface="Cordia New" pitchFamily="34" charset="-34"/>
              </a:rPr>
              <a:t>ตรวจสอบวัตถุดิบ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6012160" y="458112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>
                <a:cs typeface="+mn-cs"/>
              </a:rPr>
              <a:t>วัตถุดิบคงเหลือ</a:t>
            </a:r>
            <a:endParaRPr lang="th-TH" sz="1800" dirty="0">
              <a:cs typeface="+mn-cs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7847856" y="393305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>
                <a:cs typeface="+mn-cs"/>
              </a:rPr>
              <a:t>วัตุดิบที่ได้รับ</a:t>
            </a:r>
            <a:endParaRPr lang="th-TH" sz="1800" dirty="0"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312</Words>
  <Application>Microsoft Office PowerPoint</Application>
  <PresentationFormat>On-screen Show (4:3)</PresentationFormat>
  <Paragraphs>108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Cordia New</vt:lpstr>
      <vt:lpstr>Arial</vt:lpstr>
      <vt:lpstr>Angsana New</vt:lpstr>
      <vt:lpstr>Office Theme</vt:lpstr>
      <vt:lpstr>Slide 1</vt:lpstr>
      <vt:lpstr>ภัตตาคาร พุงย้อย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DELL</cp:lastModifiedBy>
  <cp:revision>20</cp:revision>
  <dcterms:created xsi:type="dcterms:W3CDTF">2011-06-23T02:37:34Z</dcterms:created>
  <dcterms:modified xsi:type="dcterms:W3CDTF">2011-06-29T14:51:07Z</dcterms:modified>
</cp:coreProperties>
</file>